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318" r:id="rId2"/>
    <p:sldId id="339" r:id="rId3"/>
    <p:sldId id="340" r:id="rId4"/>
    <p:sldId id="343" r:id="rId5"/>
    <p:sldId id="344" r:id="rId6"/>
    <p:sldId id="341" r:id="rId7"/>
    <p:sldId id="342" r:id="rId8"/>
    <p:sldId id="345" r:id="rId9"/>
    <p:sldId id="347" r:id="rId10"/>
    <p:sldId id="350" r:id="rId11"/>
    <p:sldId id="349" r:id="rId12"/>
    <p:sldId id="351" r:id="rId13"/>
    <p:sldId id="381" r:id="rId14"/>
    <p:sldId id="382" r:id="rId15"/>
    <p:sldId id="383" r:id="rId16"/>
    <p:sldId id="355" r:id="rId17"/>
    <p:sldId id="385" r:id="rId18"/>
    <p:sldId id="387" r:id="rId19"/>
    <p:sldId id="364" r:id="rId20"/>
    <p:sldId id="365" r:id="rId21"/>
    <p:sldId id="366" r:id="rId22"/>
    <p:sldId id="386" r:id="rId23"/>
    <p:sldId id="367" r:id="rId24"/>
    <p:sldId id="368" r:id="rId25"/>
    <p:sldId id="378" r:id="rId26"/>
    <p:sldId id="369" r:id="rId27"/>
    <p:sldId id="370" r:id="rId28"/>
    <p:sldId id="379" r:id="rId29"/>
    <p:sldId id="371" r:id="rId30"/>
    <p:sldId id="372" r:id="rId31"/>
    <p:sldId id="373" r:id="rId32"/>
    <p:sldId id="374" r:id="rId33"/>
    <p:sldId id="375" r:id="rId34"/>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p:scale>
          <a:sx n="95" d="100"/>
          <a:sy n="95" d="100"/>
        </p:scale>
        <p:origin x="-206"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1"/>
            <a:ext cx="10055781"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162" y="4572000"/>
            <a:ext cx="8613436"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grpSp>
        <p:nvGrpSpPr>
          <p:cNvPr id="7" name="Group 6"/>
          <p:cNvGrpSpPr/>
          <p:nvPr userDrawn="1"/>
        </p:nvGrpSpPr>
        <p:grpSpPr>
          <a:xfrm>
            <a:off x="7923213" y="0"/>
            <a:ext cx="4265612" cy="6858000"/>
            <a:chOff x="7923213" y="0"/>
            <a:chExt cx="4265612"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1/12/2023</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336191"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1/12/2023</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1/12/2023</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5486400"/>
            <a:ext cx="1021025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2834" y="3852863"/>
            <a:ext cx="817878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1/12/2023</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p:cNvGrpSpPr/>
          <p:nvPr userDrawn="1"/>
        </p:nvGrpSpPr>
        <p:grpSpPr>
          <a:xfrm>
            <a:off x="11123611" y="0"/>
            <a:ext cx="1065214" cy="6868886"/>
            <a:chOff x="11123611" y="0"/>
            <a:chExt cx="1065214" cy="6868886"/>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536192"/>
            <a:ext cx="487553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1265" y="1536192"/>
            <a:ext cx="487553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1/12/2023</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487553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48755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1265" y="1535113"/>
            <a:ext cx="487553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1265" y="2174875"/>
            <a:ext cx="48755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F41C87-7AD9-4845-A077-840E4A0F3F06}" type="datetimeFigureOut">
              <a:rPr lang="en-US" smtClean="0"/>
              <a:t>1/12/2023</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41C87-7AD9-4845-A077-840E4A0F3F06}" type="datetimeFigureOut">
              <a:rPr lang="en-US" smtClean="0"/>
              <a:t>1/12/2023</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1/12/2023</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296" y="5495544"/>
            <a:ext cx="10360501"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293" y="6096000"/>
            <a:ext cx="10360503"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1/12/2023</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
        <p:nvSpPr>
          <p:cNvPr id="9" name="Content Placeholder 8"/>
          <p:cNvSpPr>
            <a:spLocks noGrp="1"/>
          </p:cNvSpPr>
          <p:nvPr>
            <p:ph sz="quarter" idx="13"/>
          </p:nvPr>
        </p:nvSpPr>
        <p:spPr>
          <a:xfrm>
            <a:off x="406294" y="381000"/>
            <a:ext cx="10360501"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231" y="5495278"/>
            <a:ext cx="10360501"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4663"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231" y="6096000"/>
            <a:ext cx="10360501"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1/12/2023</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157354"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600200"/>
            <a:ext cx="10157354"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4663" y="0"/>
            <a:ext cx="9141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4663" y="5486400"/>
            <a:ext cx="914162"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2755" y="5648960"/>
            <a:ext cx="73133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A013F82-EE5E-44EE-A61D-E31C6657F26F}" type="slidenum">
              <a:rPr lang="en-US" smtClean="0"/>
              <a:pPr/>
              <a:t>‹#›</a:t>
            </a:fld>
            <a:endParaRPr lang="en-US"/>
          </a:p>
        </p:txBody>
      </p:sp>
      <p:sp>
        <p:nvSpPr>
          <p:cNvPr id="5" name="Footer Placeholder 4"/>
          <p:cNvSpPr>
            <a:spLocks noGrp="1"/>
          </p:cNvSpPr>
          <p:nvPr>
            <p:ph type="ftr" sz="quarter" idx="3"/>
          </p:nvPr>
        </p:nvSpPr>
        <p:spPr>
          <a:xfrm rot="16200000">
            <a:off x="10507382" y="3987864"/>
            <a:ext cx="2367281" cy="487553"/>
          </a:xfrm>
          <a:prstGeom prst="rect">
            <a:avLst/>
          </a:prstGeom>
        </p:spPr>
        <p:txBody>
          <a:bodyPr vert="horz" lIns="91440" tIns="45720" rIns="91440" bIns="45720" rtlCol="0" anchor="ctr"/>
          <a:lstStyle>
            <a:lvl1pPr algn="r">
              <a:defRPr sz="1200">
                <a:solidFill>
                  <a:schemeClr val="bg2"/>
                </a:solidFill>
              </a:defRPr>
            </a:lvl1pPr>
          </a:lstStyle>
          <a:p>
            <a:r>
              <a:rPr lang="en-US" smtClean="0"/>
              <a:t>Add a footer</a:t>
            </a:r>
            <a:endParaRPr lang="en-US" dirty="0"/>
          </a:p>
        </p:txBody>
      </p:sp>
      <p:sp>
        <p:nvSpPr>
          <p:cNvPr id="4" name="Date Placeholder 3"/>
          <p:cNvSpPr>
            <a:spLocks noGrp="1"/>
          </p:cNvSpPr>
          <p:nvPr>
            <p:ph type="dt" sz="half" idx="2"/>
          </p:nvPr>
        </p:nvSpPr>
        <p:spPr>
          <a:xfrm rot="16200000">
            <a:off x="10471823" y="1585024"/>
            <a:ext cx="2438399" cy="487553"/>
          </a:xfrm>
          <a:prstGeom prst="rect">
            <a:avLst/>
          </a:prstGeom>
        </p:spPr>
        <p:txBody>
          <a:bodyPr vert="horz" lIns="91440" tIns="45720" rIns="91440" bIns="45720" rtlCol="0" anchor="ctr"/>
          <a:lstStyle>
            <a:lvl1pPr algn="l">
              <a:defRPr sz="1200">
                <a:solidFill>
                  <a:schemeClr val="bg2"/>
                </a:solidFill>
              </a:defRPr>
            </a:lvl1pPr>
          </a:lstStyle>
          <a:p>
            <a:fld id="{03F41C87-7AD9-4845-A077-840E4A0F3F06}" type="datetimeFigureOut">
              <a:rPr lang="en-US" smtClean="0"/>
              <a:pPr/>
              <a:t>1/12/2023</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smtClean="0">
                <a:solidFill>
                  <a:srgbClr val="E05F2C"/>
                </a:solidFill>
              </a:rPr>
              <a:t>Project Presentation On</a:t>
            </a:r>
            <a:r>
              <a:rPr lang="en-IN" sz="3600" b="1" i="1" dirty="0" smtClean="0">
                <a:solidFill>
                  <a:schemeClr val="accent1">
                    <a:lumMod val="75000"/>
                  </a:schemeClr>
                </a:solidFill>
              </a:rPr>
              <a:t/>
            </a:r>
            <a:br>
              <a:rPr lang="en-IN" sz="3600" b="1" i="1" dirty="0" smtClean="0">
                <a:solidFill>
                  <a:schemeClr val="accent1">
                    <a:lumMod val="75000"/>
                  </a:schemeClr>
                </a:solidFill>
              </a:rPr>
            </a:br>
            <a:r>
              <a:rPr lang="en-IN" sz="4400" dirty="0" smtClean="0"/>
              <a:t/>
            </a:r>
            <a:br>
              <a:rPr lang="en-IN" sz="4400" dirty="0" smtClean="0"/>
            </a:br>
            <a:r>
              <a:rPr lang="en-IN" sz="3600" b="1" dirty="0" smtClean="0">
                <a:solidFill>
                  <a:schemeClr val="accent6">
                    <a:lumMod val="75000"/>
                  </a:schemeClr>
                </a:solidFill>
              </a:rPr>
              <a:t>“Flight Price Prediction”</a:t>
            </a:r>
            <a:endParaRPr lang="en-IN" sz="3600" b="1" dirty="0">
              <a:solidFill>
                <a:schemeClr val="accent6">
                  <a:lumMod val="75000"/>
                </a:schemeClr>
              </a:solidFill>
            </a:endParaRPr>
          </a:p>
        </p:txBody>
      </p:sp>
      <p:sp>
        <p:nvSpPr>
          <p:cNvPr id="3" name="Subtitle 2"/>
          <p:cNvSpPr>
            <a:spLocks noGrp="1"/>
          </p:cNvSpPr>
          <p:nvPr>
            <p:ph type="subTitle" idx="1"/>
          </p:nvPr>
        </p:nvSpPr>
        <p:spPr>
          <a:xfrm>
            <a:off x="1520825" y="5733256"/>
            <a:ext cx="5945187" cy="504056"/>
          </a:xfrm>
        </p:spPr>
        <p:txBody>
          <a:bodyPr/>
          <a:lstStyle/>
          <a:p>
            <a:r>
              <a:rPr lang="en-US" b="1" i="1" dirty="0" smtClean="0">
                <a:solidFill>
                  <a:srgbClr val="E05F2C"/>
                </a:solidFill>
              </a:rPr>
              <a:t>                      Presented By: RAHUL M</a:t>
            </a:r>
            <a:endParaRPr lang="en-US" b="1" i="1" dirty="0">
              <a:solidFill>
                <a:srgbClr val="E05F2C"/>
              </a:solidFill>
            </a:endParaRPr>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FEEF28-260D-4FEE-96CD-90DDFCE6B64A}"/>
              </a:ext>
            </a:extLst>
          </p:cNvPr>
          <p:cNvSpPr>
            <a:spLocks noGrp="1"/>
          </p:cNvSpPr>
          <p:nvPr>
            <p:ph sz="half" idx="2"/>
          </p:nvPr>
        </p:nvSpPr>
        <p:spPr>
          <a:xfrm>
            <a:off x="621803" y="260648"/>
            <a:ext cx="6048673" cy="5865515"/>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indent="-342900">
              <a:lnSpc>
                <a:spcPct val="107000"/>
              </a:lnSpc>
              <a:spcAft>
                <a:spcPts val="800"/>
              </a:spcAft>
              <a:buFont typeface="Wingdings" panose="05000000000000000000" pitchFamily="2" charset="2"/>
              <a:buChar char=""/>
            </a:pPr>
            <a:r>
              <a:rPr lang="en-IN" sz="1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a:t>
            </a:r>
            <a:r>
              <a:rPr lang="en-IN" sz="1800" dirty="0" err="1"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skewness</a:t>
            </a:r>
            <a:r>
              <a:rPr lang="en-IN" sz="1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 in </a:t>
            </a:r>
            <a:r>
              <a:rPr lang="en-US" sz="1800" dirty="0" err="1" smtClean="0"/>
              <a:t>durationminutes</a:t>
            </a:r>
            <a:r>
              <a:rPr lang="en-US" sz="1800" dirty="0" smtClean="0"/>
              <a:t> and </a:t>
            </a:r>
            <a:r>
              <a:rPr lang="en-US" sz="1800" dirty="0" err="1"/>
              <a:t>durationhour</a:t>
            </a:r>
            <a:r>
              <a:rPr lang="en-US" sz="1800" dirty="0"/>
              <a:t> in </a:t>
            </a:r>
            <a:r>
              <a:rPr lang="en-IN" sz="1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numerical columns.</a:t>
            </a:r>
          </a:p>
          <a:p>
            <a:pPr marL="0" indent="0">
              <a:lnSpc>
                <a:spcPct val="107000"/>
              </a:lnSpc>
              <a:spcAft>
                <a:spcPts val="800"/>
              </a:spcAft>
              <a:buNone/>
            </a:pPr>
            <a:r>
              <a:rPr lang="en-IN" sz="2800" dirty="0" err="1"/>
              <a:t>Univariate</a:t>
            </a:r>
            <a:r>
              <a:rPr lang="en-IN" sz="2800" dirty="0"/>
              <a:t> </a:t>
            </a:r>
            <a:r>
              <a:rPr lang="en-IN" sz="2800" dirty="0" err="1"/>
              <a:t>Vizualization</a:t>
            </a:r>
            <a:r>
              <a:rPr lang="en-IN" sz="2800" dirty="0"/>
              <a:t> of Categorical columns:</a:t>
            </a:r>
            <a:endParaRPr lang="en-IN" sz="2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endParaRPr lang="en-IN" sz="18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nSpc>
                <a:spcPct val="107000"/>
              </a:lnSpc>
              <a:buFont typeface="Wingdings" panose="05000000000000000000" pitchFamily="2" charset="2"/>
              <a:buChar char=""/>
            </a:pPr>
            <a:endParaRPr lang="en-IN" sz="1800" dirty="0">
              <a:solidFill>
                <a:srgbClr val="000000"/>
              </a:solidFill>
              <a:latin typeface="Century" panose="02040604050505020304" pitchFamily="18" charset="0"/>
              <a:ea typeface="Times New Roman" panose="02020603050405020304" pitchFamily="18" charset="0"/>
              <a:cs typeface="Calibri" panose="020F0502020204030204" pitchFamily="34" charset="0"/>
            </a:endParaRPr>
          </a:p>
          <a:p>
            <a:pPr lvl="8" indent="-342900">
              <a:lnSpc>
                <a:spcPct val="107000"/>
              </a:lnSpc>
              <a:buFont typeface="Wingdings" panose="05000000000000000000" pitchFamily="2" charset="2"/>
              <a:buChar char=""/>
            </a:pPr>
            <a:endParaRPr lang="en-IN" sz="10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nSpc>
                <a:spcPct val="107000"/>
              </a:lnSpc>
              <a:buFont typeface="Wingdings" panose="05000000000000000000" pitchFamily="2" charset="2"/>
              <a:buChar char=""/>
            </a:pPr>
            <a:r>
              <a:rPr lang="en-IN" sz="18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has maximum </a:t>
            </a:r>
            <a:r>
              <a:rPr lang="en-IN" sz="18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count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7" name="Content Placeholder 6"/>
          <p:cNvSpPr>
            <a:spLocks noGrp="1"/>
          </p:cNvSpPr>
          <p:nvPr>
            <p:ph sz="quarter" idx="4"/>
          </p:nvPr>
        </p:nvSpPr>
        <p:spPr>
          <a:xfrm>
            <a:off x="5806380" y="1340768"/>
            <a:ext cx="4960415" cy="4785395"/>
          </a:xfrm>
        </p:spPr>
        <p:txBody>
          <a:bodyPr>
            <a:normAutofit/>
          </a:bodyPr>
          <a:lstStyle/>
          <a:p>
            <a:pPr marL="1051560" lvl="3" indent="0">
              <a:buNone/>
            </a:pPr>
            <a:endParaRPr lang="en-IN" dirty="0" smtClean="0"/>
          </a:p>
          <a:p>
            <a:pPr marL="1051560" lvl="3" indent="0">
              <a:buNone/>
            </a:pPr>
            <a:endParaRPr lang="en-IN" dirty="0"/>
          </a:p>
          <a:p>
            <a:pPr marL="1051560" lvl="3" indent="0">
              <a:buNone/>
            </a:pPr>
            <a:endParaRPr lang="en-IN" dirty="0" smtClean="0"/>
          </a:p>
          <a:p>
            <a:pPr marL="1051560" lvl="3" indent="0">
              <a:buNone/>
            </a:pPr>
            <a:endParaRPr lang="en-IN" dirty="0"/>
          </a:p>
          <a:p>
            <a:pPr marL="1051560" lvl="3" indent="0">
              <a:buNone/>
            </a:pPr>
            <a:r>
              <a:rPr lang="en-US" dirty="0" smtClean="0"/>
              <a:t>The </a:t>
            </a:r>
            <a:r>
              <a:rPr lang="en-US" dirty="0"/>
              <a:t>airlines</a:t>
            </a:r>
          </a:p>
          <a:p>
            <a:pPr lvl="3">
              <a:buFont typeface="Wingdings" pitchFamily="2" charset="2"/>
              <a:buChar char="Ø"/>
            </a:pPr>
            <a:r>
              <a:rPr lang="en-US" dirty="0" err="1"/>
              <a:t>IndiGo</a:t>
            </a:r>
            <a:r>
              <a:rPr lang="en-US" dirty="0"/>
              <a:t> has 3187 flights in the dataset</a:t>
            </a:r>
          </a:p>
          <a:p>
            <a:pPr lvl="3">
              <a:buFont typeface="Wingdings" pitchFamily="2" charset="2"/>
              <a:buChar char="Ø"/>
            </a:pPr>
            <a:r>
              <a:rPr lang="en-US" dirty="0" err="1"/>
              <a:t>AirAsia</a:t>
            </a:r>
            <a:r>
              <a:rPr lang="en-US" dirty="0"/>
              <a:t> has 1503  in the dataset</a:t>
            </a:r>
          </a:p>
          <a:p>
            <a:pPr lvl="3">
              <a:buFont typeface="Wingdings" pitchFamily="2" charset="2"/>
              <a:buChar char="Ø"/>
            </a:pPr>
            <a:r>
              <a:rPr lang="en-US" dirty="0"/>
              <a:t>Air India has 1500  in the dataset</a:t>
            </a:r>
          </a:p>
          <a:p>
            <a:pPr lvl="3">
              <a:buFont typeface="Wingdings" pitchFamily="2" charset="2"/>
              <a:buChar char="Ø"/>
            </a:pPr>
            <a:r>
              <a:rPr lang="en-US" dirty="0" err="1"/>
              <a:t>Vistara</a:t>
            </a:r>
            <a:r>
              <a:rPr lang="en-US" dirty="0"/>
              <a:t>  has 1368 in the dataset</a:t>
            </a:r>
          </a:p>
          <a:p>
            <a:pPr lvl="3">
              <a:buFont typeface="Wingdings" pitchFamily="2" charset="2"/>
              <a:buChar char="Ø"/>
            </a:pPr>
            <a:r>
              <a:rPr lang="en-US" dirty="0" err="1"/>
              <a:t>Akasa</a:t>
            </a:r>
            <a:r>
              <a:rPr lang="en-US" dirty="0"/>
              <a:t> Air has 585 in the dataset</a:t>
            </a:r>
          </a:p>
          <a:p>
            <a:pPr lvl="3">
              <a:buFont typeface="Wingdings" pitchFamily="2" charset="2"/>
              <a:buChar char="Ø"/>
            </a:pPr>
            <a:r>
              <a:rPr lang="en-US" dirty="0"/>
              <a:t>Go First  has 476 in the dataset</a:t>
            </a:r>
          </a:p>
          <a:p>
            <a:pPr lvl="3">
              <a:buFont typeface="Wingdings" pitchFamily="2" charset="2"/>
              <a:buChar char="Ø"/>
            </a:pPr>
            <a:r>
              <a:rPr lang="en-US" dirty="0" err="1"/>
              <a:t>SpiceJet</a:t>
            </a:r>
            <a:r>
              <a:rPr lang="en-US" dirty="0"/>
              <a:t> has 407 in the dataset</a:t>
            </a:r>
          </a:p>
          <a:p>
            <a:pPr lvl="3">
              <a:buFont typeface="Wingdings" pitchFamily="2" charset="2"/>
              <a:buChar char="Ø"/>
            </a:pPr>
            <a:r>
              <a:rPr lang="en-US" dirty="0"/>
              <a:t>Alliance Air, </a:t>
            </a:r>
            <a:r>
              <a:rPr lang="en-US" dirty="0" err="1"/>
              <a:t>Vistara</a:t>
            </a:r>
            <a:r>
              <a:rPr lang="en-US" dirty="0"/>
              <a:t> has  11 in the dataset</a:t>
            </a:r>
          </a:p>
          <a:p>
            <a:pPr lvl="3">
              <a:buFont typeface="Wingdings" pitchFamily="2" charset="2"/>
              <a:buChar char="Ø"/>
            </a:pPr>
            <a:r>
              <a:rPr lang="en-US" dirty="0" err="1"/>
              <a:t>IndiGo</a:t>
            </a:r>
            <a:r>
              <a:rPr lang="en-US" dirty="0"/>
              <a:t>, </a:t>
            </a:r>
            <a:r>
              <a:rPr lang="en-US" dirty="0" err="1"/>
              <a:t>AirAsia</a:t>
            </a:r>
            <a:r>
              <a:rPr lang="en-US" dirty="0"/>
              <a:t>  has 6 in the dataset</a:t>
            </a:r>
          </a:p>
          <a:p>
            <a:pPr lvl="3">
              <a:buFont typeface="Wingdings" pitchFamily="2" charset="2"/>
              <a:buChar char="Ø"/>
            </a:pPr>
            <a:r>
              <a:rPr lang="en-US" dirty="0"/>
              <a:t>rest of the fights are having less than 4 flights</a:t>
            </a:r>
            <a:endParaRPr lang="en-IN" dirty="0"/>
          </a:p>
        </p:txBody>
      </p:sp>
      <p:pic>
        <p:nvPicPr>
          <p:cNvPr id="4" name="Content Placeholder 7"/>
          <p:cNvPicPr>
            <a:picLocks/>
          </p:cNvPicPr>
          <p:nvPr/>
        </p:nvPicPr>
        <p:blipFill>
          <a:blip r:embed="rId2"/>
          <a:stretch>
            <a:fillRect/>
          </a:stretch>
        </p:blipFill>
        <p:spPr>
          <a:xfrm>
            <a:off x="189756" y="2996952"/>
            <a:ext cx="5446340" cy="3673158"/>
          </a:xfrm>
          <a:prstGeom prst="rect">
            <a:avLst/>
          </a:prstGeom>
        </p:spPr>
      </p:pic>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p:txBody>
          <a:bodyPr>
            <a:normAutofit fontScale="90000"/>
          </a:bodyPr>
          <a:lstStyle/>
          <a:p>
            <a:r>
              <a:rPr lang="en-IN" dirty="0"/>
              <a:t>Univariate Vizualization of </a:t>
            </a:r>
            <a:r>
              <a:rPr lang="en-IN" dirty="0" smtClean="0"/>
              <a:t>Categorical columns:</a:t>
            </a:r>
            <a:endParaRPr lang="en-IN" dirty="0"/>
          </a:p>
        </p:txBody>
      </p:sp>
      <p:sp>
        <p:nvSpPr>
          <p:cNvPr id="10" name="Content Placeholder 9"/>
          <p:cNvSpPr>
            <a:spLocks noGrp="1"/>
          </p:cNvSpPr>
          <p:nvPr>
            <p:ph sz="half" idx="1"/>
          </p:nvPr>
        </p:nvSpPr>
        <p:spPr/>
        <p:txBody>
          <a:bodyPr/>
          <a:lstStyle/>
          <a:p>
            <a:endParaRPr lang="en-IN" dirty="0" smtClean="0"/>
          </a:p>
          <a:p>
            <a:endParaRPr lang="en-IN" dirty="0"/>
          </a:p>
          <a:p>
            <a:endParaRPr lang="en-IN" dirty="0" smtClean="0"/>
          </a:p>
          <a:p>
            <a:endParaRPr lang="en-IN" dirty="0"/>
          </a:p>
          <a:p>
            <a:endParaRPr lang="en-IN" sz="1400" dirty="0" smtClean="0"/>
          </a:p>
          <a:p>
            <a:endParaRPr lang="en-US" sz="1400" dirty="0" smtClean="0"/>
          </a:p>
          <a:p>
            <a:endParaRPr lang="en-US" sz="1400" dirty="0"/>
          </a:p>
          <a:p>
            <a:r>
              <a:rPr lang="en-US" sz="1400" dirty="0" smtClean="0"/>
              <a:t>New </a:t>
            </a:r>
            <a:r>
              <a:rPr lang="en-US" sz="1400" dirty="0"/>
              <a:t>Delhi  has 3777 flights in the dataset</a:t>
            </a:r>
          </a:p>
          <a:p>
            <a:r>
              <a:rPr lang="en-US" sz="1400" dirty="0"/>
              <a:t>Bengaluru has 3708 flights  in the dataset</a:t>
            </a:r>
          </a:p>
          <a:p>
            <a:r>
              <a:rPr lang="en-US" sz="1400" dirty="0"/>
              <a:t>Chennai has 1579 flights  in the dataset</a:t>
            </a:r>
            <a:endParaRPr lang="en-IN" sz="1400" dirty="0"/>
          </a:p>
        </p:txBody>
      </p:sp>
      <p:sp>
        <p:nvSpPr>
          <p:cNvPr id="11" name="Content Placeholder 10"/>
          <p:cNvSpPr>
            <a:spLocks noGrp="1"/>
          </p:cNvSpPr>
          <p:nvPr>
            <p:ph sz="half" idx="2"/>
          </p:nvPr>
        </p:nvSpPr>
        <p:spPr/>
        <p:txBody>
          <a:bodyPr/>
          <a:lstStyle/>
          <a:p>
            <a:endParaRPr lang="en-IN" dirty="0" smtClean="0"/>
          </a:p>
          <a:p>
            <a:endParaRPr lang="en-IN" dirty="0"/>
          </a:p>
          <a:p>
            <a:endParaRPr lang="en-IN" dirty="0" smtClean="0"/>
          </a:p>
          <a:p>
            <a:endParaRPr lang="en-IN" dirty="0"/>
          </a:p>
          <a:p>
            <a:endParaRPr lang="en-IN" dirty="0" smtClean="0"/>
          </a:p>
          <a:p>
            <a:r>
              <a:rPr lang="en-US" sz="1400" dirty="0"/>
              <a:t>in the flights reaching New Delhi  has 3708 flights in the dataset</a:t>
            </a:r>
          </a:p>
          <a:p>
            <a:r>
              <a:rPr lang="en-US" sz="1400" dirty="0"/>
              <a:t>Bengaluru has 5356 flights  in the dataset</a:t>
            </a:r>
          </a:p>
          <a:p>
            <a:pPr marL="114300" indent="0">
              <a:buNone/>
            </a:pPr>
            <a:endParaRPr lang="en-IN" sz="1400" dirty="0"/>
          </a:p>
        </p:txBody>
      </p:sp>
      <p:pic>
        <p:nvPicPr>
          <p:cNvPr id="7" name="Picture 6"/>
          <p:cNvPicPr/>
          <p:nvPr/>
        </p:nvPicPr>
        <p:blipFill>
          <a:blip r:embed="rId2"/>
          <a:stretch>
            <a:fillRect/>
          </a:stretch>
        </p:blipFill>
        <p:spPr>
          <a:xfrm>
            <a:off x="693812" y="1459977"/>
            <a:ext cx="4824536" cy="2317115"/>
          </a:xfrm>
          <a:prstGeom prst="rect">
            <a:avLst/>
          </a:prstGeom>
        </p:spPr>
      </p:pic>
      <p:pic>
        <p:nvPicPr>
          <p:cNvPr id="9" name="Picture 8"/>
          <p:cNvPicPr/>
          <p:nvPr/>
        </p:nvPicPr>
        <p:blipFill>
          <a:blip r:embed="rId3"/>
          <a:stretch>
            <a:fillRect/>
          </a:stretch>
        </p:blipFill>
        <p:spPr>
          <a:xfrm>
            <a:off x="5806380" y="1282600"/>
            <a:ext cx="4939422" cy="2218407"/>
          </a:xfrm>
          <a:prstGeom prst="rect">
            <a:avLst/>
          </a:prstGeom>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p:txBody>
          <a:bodyPr>
            <a:normAutofit fontScale="90000"/>
          </a:bodyPr>
          <a:lstStyle/>
          <a:p>
            <a:r>
              <a:rPr lang="en-IN" dirty="0"/>
              <a:t>Bivariate Vizualization of numerical columns:</a:t>
            </a:r>
          </a:p>
        </p:txBody>
      </p:sp>
      <p:pic>
        <p:nvPicPr>
          <p:cNvPr id="10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33772" y="1844824"/>
            <a:ext cx="4153260" cy="169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59680" y="4221088"/>
            <a:ext cx="4389500" cy="162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654252" y="1772816"/>
            <a:ext cx="6596881" cy="1723549"/>
          </a:xfrm>
          <a:prstGeom prst="rect">
            <a:avLst/>
          </a:prstGeom>
        </p:spPr>
        <p:txBody>
          <a:bodyPr wrap="square">
            <a:spAutoFit/>
          </a:bodyPr>
          <a:lstStyle/>
          <a:p>
            <a:pPr marL="285750" indent="-285750">
              <a:buFont typeface="Wingdings" pitchFamily="2" charset="2"/>
              <a:buChar char="Ø"/>
            </a:pPr>
            <a:r>
              <a:rPr lang="en-US" dirty="0"/>
              <a:t>we are able to observe Higher prices in the initial months and reduction in prices as the months increases.</a:t>
            </a:r>
          </a:p>
          <a:p>
            <a:pPr marL="285750" indent="-285750">
              <a:buFont typeface="Wingdings" pitchFamily="2" charset="2"/>
              <a:buChar char="Ø"/>
            </a:pPr>
            <a:r>
              <a:rPr lang="en-US" dirty="0"/>
              <a:t>The price is increasing </a:t>
            </a:r>
            <a:r>
              <a:rPr lang="en-US" dirty="0" err="1"/>
              <a:t>nearto</a:t>
            </a:r>
            <a:r>
              <a:rPr lang="en-US" dirty="0"/>
              <a:t> 25000 in the month of </a:t>
            </a:r>
            <a:r>
              <a:rPr lang="en-US" dirty="0" err="1"/>
              <a:t>january</a:t>
            </a:r>
            <a:r>
              <a:rPr lang="en-US" dirty="0"/>
              <a:t> and </a:t>
            </a:r>
          </a:p>
          <a:p>
            <a:pPr marL="285750" indent="-285750">
              <a:buFont typeface="Wingdings" pitchFamily="2" charset="2"/>
              <a:buChar char="Ø"/>
            </a:pPr>
            <a:r>
              <a:rPr lang="en-US" dirty="0"/>
              <a:t>we can observe price reduction in month of </a:t>
            </a:r>
            <a:r>
              <a:rPr lang="en-US" dirty="0" err="1"/>
              <a:t>feb</a:t>
            </a:r>
            <a:r>
              <a:rPr lang="en-US" dirty="0"/>
              <a:t> and march months.</a:t>
            </a:r>
          </a:p>
          <a:p>
            <a:pPr marL="285750" indent="-285750">
              <a:buFont typeface="Wingdings" pitchFamily="2" charset="2"/>
              <a:buChar char="Ø"/>
            </a:pPr>
            <a:r>
              <a:rPr lang="en-US" sz="1600" dirty="0"/>
              <a:t>The difference in the prices in Feb and march are Not big in values.</a:t>
            </a:r>
            <a:endParaRPr lang="en-IN" sz="1600" dirty="0"/>
          </a:p>
        </p:txBody>
      </p:sp>
      <p:sp>
        <p:nvSpPr>
          <p:cNvPr id="7" name="Rectangle 6"/>
          <p:cNvSpPr/>
          <p:nvPr/>
        </p:nvSpPr>
        <p:spPr>
          <a:xfrm>
            <a:off x="4654251" y="4365104"/>
            <a:ext cx="6092825" cy="1323439"/>
          </a:xfrm>
          <a:prstGeom prst="rect">
            <a:avLst/>
          </a:prstGeom>
        </p:spPr>
        <p:txBody>
          <a:bodyPr>
            <a:spAutoFit/>
          </a:bodyPr>
          <a:lstStyle/>
          <a:p>
            <a:pPr marL="285750" indent="-285750">
              <a:buFont typeface="Wingdings" pitchFamily="2" charset="2"/>
              <a:buChar char="Ø"/>
            </a:pPr>
            <a:r>
              <a:rPr lang="en-US" sz="1600" dirty="0"/>
              <a:t>We can observe higher  prices in some days in the month and out of 31 days we can observe prices</a:t>
            </a:r>
          </a:p>
          <a:p>
            <a:pPr marL="285750" indent="-285750">
              <a:buFont typeface="Wingdings" pitchFamily="2" charset="2"/>
              <a:buChar char="Ø"/>
            </a:pPr>
            <a:r>
              <a:rPr lang="en-US" sz="1600" dirty="0"/>
              <a:t>reaching 10000 and more in some days and </a:t>
            </a:r>
            <a:r>
              <a:rPr lang="en-US" sz="1600" dirty="0" err="1"/>
              <a:t>upto</a:t>
            </a:r>
            <a:r>
              <a:rPr lang="en-US" sz="1600" dirty="0"/>
              <a:t> 25000.</a:t>
            </a:r>
          </a:p>
          <a:p>
            <a:pPr marL="285750" indent="-285750">
              <a:buFont typeface="Wingdings" pitchFamily="2" charset="2"/>
              <a:buChar char="Ø"/>
            </a:pPr>
            <a:r>
              <a:rPr lang="en-US" sz="1600" dirty="0"/>
              <a:t>in journey day 8 we can see the value reaching </a:t>
            </a:r>
            <a:r>
              <a:rPr lang="en-US" sz="1600" dirty="0" err="1"/>
              <a:t>upto</a:t>
            </a:r>
            <a:r>
              <a:rPr lang="en-US" sz="1600" dirty="0"/>
              <a:t> 25000 and near to these price in 29th and 30 of the months as well.</a:t>
            </a:r>
            <a:endParaRPr lang="en-IN" sz="1600" dirty="0"/>
          </a:p>
        </p:txBody>
      </p:sp>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p:txBody>
          <a:bodyPr>
            <a:normAutofit fontScale="90000"/>
          </a:bodyPr>
          <a:lstStyle/>
          <a:p>
            <a:r>
              <a:rPr lang="en-IN" dirty="0"/>
              <a:t>Bivariate Vizualization of numerical columns:</a:t>
            </a:r>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81844" y="1556792"/>
            <a:ext cx="4168501" cy="167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78388" y="1700808"/>
            <a:ext cx="4496190" cy="166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7749" y="3861048"/>
            <a:ext cx="5544616" cy="2062103"/>
          </a:xfrm>
          <a:prstGeom prst="rect">
            <a:avLst/>
          </a:prstGeom>
        </p:spPr>
        <p:txBody>
          <a:bodyPr wrap="square">
            <a:spAutoFit/>
          </a:bodyPr>
          <a:lstStyle/>
          <a:p>
            <a:pPr marL="285750" indent="-285750">
              <a:buFont typeface="Wingdings" pitchFamily="2" charset="2"/>
              <a:buChar char="Ø"/>
            </a:pPr>
            <a:r>
              <a:rPr lang="en-US" sz="1600" dirty="0"/>
              <a:t>we can observe least price increment in  the hour  zero in the dataset and </a:t>
            </a:r>
          </a:p>
          <a:p>
            <a:pPr marL="285750" indent="-285750">
              <a:buFont typeface="Wingdings" pitchFamily="2" charset="2"/>
              <a:buChar char="Ø"/>
            </a:pPr>
            <a:r>
              <a:rPr lang="en-US" sz="1600" dirty="0"/>
              <a:t>in hour 10 and 14 and 15 it is reaching near to peak of 25000 as well.</a:t>
            </a:r>
          </a:p>
          <a:p>
            <a:pPr marL="285750" indent="-285750">
              <a:buFont typeface="Wingdings" pitchFamily="2" charset="2"/>
              <a:buChar char="Ø"/>
            </a:pPr>
            <a:r>
              <a:rPr lang="en-US" sz="1600" dirty="0"/>
              <a:t>From 6th  hour to 23 we can observe the prices varying from min to max in the each hours.</a:t>
            </a:r>
          </a:p>
          <a:p>
            <a:pPr marL="285750" indent="-285750">
              <a:buFont typeface="Wingdings" pitchFamily="2" charset="2"/>
              <a:buChar char="Ø"/>
            </a:pPr>
            <a:r>
              <a:rPr lang="en-US" sz="1600" dirty="0"/>
              <a:t>We can observe less increase in the price in morning flights compared to flights past the morning hours</a:t>
            </a:r>
            <a:endParaRPr lang="en-IN" sz="1600" dirty="0"/>
          </a:p>
        </p:txBody>
      </p:sp>
      <p:sp>
        <p:nvSpPr>
          <p:cNvPr id="10" name="Rectangle 9"/>
          <p:cNvSpPr/>
          <p:nvPr/>
        </p:nvSpPr>
        <p:spPr>
          <a:xfrm>
            <a:off x="5734373" y="4012705"/>
            <a:ext cx="5400600" cy="1323439"/>
          </a:xfrm>
          <a:prstGeom prst="rect">
            <a:avLst/>
          </a:prstGeom>
        </p:spPr>
        <p:txBody>
          <a:bodyPr wrap="square">
            <a:spAutoFit/>
          </a:bodyPr>
          <a:lstStyle/>
          <a:p>
            <a:pPr marL="285750" indent="-285750">
              <a:buFont typeface="Wingdings" pitchFamily="2" charset="2"/>
              <a:buChar char="Ø"/>
            </a:pPr>
            <a:r>
              <a:rPr lang="en-US" sz="1600" dirty="0"/>
              <a:t>we can observe in the 10th and 5oth and 55th min the prices are reaching till the max values for flights </a:t>
            </a:r>
            <a:r>
              <a:rPr lang="en-US" sz="1600" dirty="0" err="1"/>
              <a:t>upto</a:t>
            </a:r>
            <a:r>
              <a:rPr lang="en-US" sz="1600" dirty="0"/>
              <a:t> 25000.</a:t>
            </a:r>
          </a:p>
          <a:p>
            <a:pPr marL="285750" indent="-285750">
              <a:buFont typeface="Wingdings" pitchFamily="2" charset="2"/>
              <a:buChar char="Ø"/>
            </a:pPr>
            <a:r>
              <a:rPr lang="en-US" sz="1600" dirty="0"/>
              <a:t>We can observe high data points in the price range of 5000 and 12000 for flights in the 5min intervals.</a:t>
            </a:r>
            <a:endParaRPr lang="en-IN" sz="1600" dirty="0"/>
          </a:p>
        </p:txBody>
      </p:sp>
    </p:spTree>
    <p:extLst>
      <p:ext uri="{BB962C8B-B14F-4D97-AF65-F5344CB8AC3E}">
        <p14:creationId xmlns:p14="http://schemas.microsoft.com/office/powerpoint/2010/main" val="331653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p:txBody>
          <a:bodyPr>
            <a:normAutofit fontScale="90000"/>
          </a:bodyPr>
          <a:lstStyle/>
          <a:p>
            <a:r>
              <a:rPr lang="en-IN" dirty="0"/>
              <a:t>Bivariate Vizualization of numerical columns:</a:t>
            </a:r>
          </a:p>
        </p:txBody>
      </p:sp>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81844" y="1628800"/>
            <a:ext cx="4176122" cy="161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22404" y="1700808"/>
            <a:ext cx="4351397" cy="166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89756" y="3717032"/>
            <a:ext cx="5158307" cy="2062103"/>
          </a:xfrm>
          <a:prstGeom prst="rect">
            <a:avLst/>
          </a:prstGeom>
        </p:spPr>
        <p:txBody>
          <a:bodyPr wrap="square">
            <a:spAutoFit/>
          </a:bodyPr>
          <a:lstStyle/>
          <a:p>
            <a:pPr marL="285750" indent="-285750">
              <a:buFont typeface="Wingdings" pitchFamily="2" charset="2"/>
              <a:buChar char="Ø"/>
            </a:pPr>
            <a:r>
              <a:rPr lang="en-US" sz="1600" dirty="0"/>
              <a:t>when the arrival hour is at hour zero,1,2,3,4,5,10,15,16,21 we can see higher flight prices for all flights in that day.</a:t>
            </a:r>
          </a:p>
          <a:p>
            <a:pPr marL="285750" indent="-285750">
              <a:buFont typeface="Wingdings" pitchFamily="2" charset="2"/>
              <a:buChar char="Ø"/>
            </a:pPr>
            <a:r>
              <a:rPr lang="en-US" sz="1600" dirty="0"/>
              <a:t>Except these </a:t>
            </a:r>
            <a:r>
              <a:rPr lang="en-US" sz="1600" dirty="0" err="1"/>
              <a:t>hourse</a:t>
            </a:r>
            <a:r>
              <a:rPr lang="en-US" sz="1600" dirty="0"/>
              <a:t> we can observe lowest </a:t>
            </a:r>
            <a:r>
              <a:rPr lang="en-US" sz="1600" dirty="0" err="1"/>
              <a:t>fligjht</a:t>
            </a:r>
            <a:r>
              <a:rPr lang="en-US" sz="1600" dirty="0"/>
              <a:t> price and the price reaching </a:t>
            </a:r>
            <a:r>
              <a:rPr lang="en-US" sz="1600" dirty="0" err="1"/>
              <a:t>upto</a:t>
            </a:r>
            <a:r>
              <a:rPr lang="en-US" sz="1600" dirty="0"/>
              <a:t> max as well in the flight hours other than </a:t>
            </a:r>
            <a:r>
              <a:rPr lang="en-US" sz="1600" dirty="0" err="1"/>
              <a:t>thes</a:t>
            </a:r>
            <a:r>
              <a:rPr lang="en-US" sz="1600" dirty="0"/>
              <a:t> as well</a:t>
            </a:r>
          </a:p>
          <a:p>
            <a:pPr marL="285750" indent="-285750">
              <a:buFont typeface="Wingdings" pitchFamily="2" charset="2"/>
              <a:buChar char="Ø"/>
            </a:pPr>
            <a:r>
              <a:rPr lang="en-US" sz="1600" dirty="0"/>
              <a:t>in 15th 17,20th hours we can observe the price reaching to highest for flights </a:t>
            </a:r>
            <a:endParaRPr lang="en-IN" sz="1600" dirty="0"/>
          </a:p>
        </p:txBody>
      </p:sp>
      <p:sp>
        <p:nvSpPr>
          <p:cNvPr id="6" name="Rectangle 5"/>
          <p:cNvSpPr/>
          <p:nvPr/>
        </p:nvSpPr>
        <p:spPr>
          <a:xfrm>
            <a:off x="5446340" y="3933056"/>
            <a:ext cx="6092825" cy="584775"/>
          </a:xfrm>
          <a:prstGeom prst="rect">
            <a:avLst/>
          </a:prstGeom>
        </p:spPr>
        <p:txBody>
          <a:bodyPr>
            <a:spAutoFit/>
          </a:bodyPr>
          <a:lstStyle/>
          <a:p>
            <a:pPr marL="285750" indent="-285750">
              <a:buFont typeface="Wingdings" pitchFamily="2" charset="2"/>
              <a:buChar char="Ø"/>
            </a:pPr>
            <a:r>
              <a:rPr lang="en-US" sz="1600" dirty="0"/>
              <a:t>Except the 5th min the flight prices are going Above 15000 </a:t>
            </a:r>
            <a:endParaRPr lang="en-US" sz="1600" dirty="0" smtClean="0"/>
          </a:p>
          <a:p>
            <a:pPr marL="285750" indent="-285750">
              <a:buFont typeface="Wingdings" pitchFamily="2" charset="2"/>
              <a:buChar char="Ø"/>
            </a:pPr>
            <a:r>
              <a:rPr lang="en-US" sz="1600" dirty="0" smtClean="0"/>
              <a:t>and </a:t>
            </a:r>
            <a:r>
              <a:rPr lang="en-US" sz="1600" dirty="0"/>
              <a:t>reaching 25000 as well for these minutes as well.</a:t>
            </a:r>
            <a:endParaRPr lang="en-IN" sz="1600" dirty="0"/>
          </a:p>
        </p:txBody>
      </p:sp>
    </p:spTree>
    <p:extLst>
      <p:ext uri="{BB962C8B-B14F-4D97-AF65-F5344CB8AC3E}">
        <p14:creationId xmlns:p14="http://schemas.microsoft.com/office/powerpoint/2010/main" val="2477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p:txBody>
          <a:bodyPr>
            <a:normAutofit fontScale="90000"/>
          </a:bodyPr>
          <a:lstStyle/>
          <a:p>
            <a:r>
              <a:rPr lang="en-IN" dirty="0"/>
              <a:t>Bivariate Vizualization of numerical columns:</a:t>
            </a:r>
          </a:p>
        </p:txBody>
      </p:sp>
      <p:pic>
        <p:nvPicPr>
          <p:cNvPr id="40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7828" y="1628800"/>
            <a:ext cx="4168501" cy="172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22404" y="1772816"/>
            <a:ext cx="4366638" cy="166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7749" y="3717032"/>
            <a:ext cx="5760640" cy="1631216"/>
          </a:xfrm>
          <a:prstGeom prst="rect">
            <a:avLst/>
          </a:prstGeom>
        </p:spPr>
        <p:txBody>
          <a:bodyPr wrap="square">
            <a:spAutoFit/>
          </a:bodyPr>
          <a:lstStyle/>
          <a:p>
            <a:pPr marL="285750" indent="-285750">
              <a:buFont typeface="Wingdings" pitchFamily="2" charset="2"/>
              <a:buChar char="Ø"/>
            </a:pPr>
            <a:r>
              <a:rPr lang="en-US" sz="1600" dirty="0"/>
              <a:t>we can observe in the duration less than 2hours and  more than 4 and less than 5  has the flight prices starting from least</a:t>
            </a:r>
          </a:p>
          <a:p>
            <a:pPr marL="285750" indent="-285750">
              <a:buFont typeface="Wingdings" pitchFamily="2" charset="2"/>
              <a:buChar char="Ø"/>
            </a:pPr>
            <a:r>
              <a:rPr lang="en-US" sz="1600" dirty="0"/>
              <a:t>We can observe the highest price increment in the duration hour of 2 and 4 has the highest for the flights in the </a:t>
            </a:r>
            <a:r>
              <a:rPr lang="en-US" sz="1600" dirty="0" err="1"/>
              <a:t>datset</a:t>
            </a:r>
            <a:r>
              <a:rPr lang="en-US" sz="1600" dirty="0"/>
              <a:t>.</a:t>
            </a:r>
          </a:p>
          <a:p>
            <a:pPr marL="285750" indent="-285750">
              <a:buFont typeface="Wingdings" pitchFamily="2" charset="2"/>
              <a:buChar char="Ø"/>
            </a:pPr>
            <a:r>
              <a:rPr lang="en-US" sz="1600" dirty="0"/>
              <a:t>when the duration is 9 we can see least increment in the prices for flights. </a:t>
            </a:r>
            <a:endParaRPr lang="en-IN" sz="1600" dirty="0"/>
          </a:p>
        </p:txBody>
      </p:sp>
      <p:sp>
        <p:nvSpPr>
          <p:cNvPr id="6" name="Rectangle 5"/>
          <p:cNvSpPr/>
          <p:nvPr/>
        </p:nvSpPr>
        <p:spPr>
          <a:xfrm>
            <a:off x="5878390" y="3994030"/>
            <a:ext cx="6236840" cy="1077218"/>
          </a:xfrm>
          <a:prstGeom prst="rect">
            <a:avLst/>
          </a:prstGeom>
        </p:spPr>
        <p:txBody>
          <a:bodyPr wrap="square">
            <a:spAutoFit/>
          </a:bodyPr>
          <a:lstStyle/>
          <a:p>
            <a:pPr marL="285750" indent="-285750">
              <a:buFont typeface="Wingdings" pitchFamily="2" charset="2"/>
              <a:buChar char="Ø"/>
            </a:pPr>
            <a:r>
              <a:rPr lang="en-US" sz="1600" dirty="0"/>
              <a:t>we can observe highest prices in the duration minute is at </a:t>
            </a:r>
            <a:endParaRPr lang="en-US" sz="1600" dirty="0" smtClean="0"/>
          </a:p>
          <a:p>
            <a:r>
              <a:rPr lang="en-US" sz="1600" dirty="0"/>
              <a:t> </a:t>
            </a:r>
            <a:r>
              <a:rPr lang="en-US" sz="1600" dirty="0" smtClean="0"/>
              <a:t>      15 and 30 and 50 for the flights.</a:t>
            </a:r>
          </a:p>
          <a:p>
            <a:pPr marL="285750" indent="-285750">
              <a:buFont typeface="Wingdings" pitchFamily="2" charset="2"/>
              <a:buChar char="Ø"/>
            </a:pPr>
            <a:r>
              <a:rPr lang="en-US" sz="1600" dirty="0" smtClean="0"/>
              <a:t>the </a:t>
            </a:r>
            <a:r>
              <a:rPr lang="en-US" sz="1600" dirty="0"/>
              <a:t>prices for flights start at the very least in the </a:t>
            </a:r>
            <a:r>
              <a:rPr lang="en-US" sz="1600" dirty="0" smtClean="0"/>
              <a:t>duration</a:t>
            </a:r>
          </a:p>
          <a:p>
            <a:r>
              <a:rPr lang="en-US" sz="1600" dirty="0"/>
              <a:t> </a:t>
            </a:r>
            <a:r>
              <a:rPr lang="en-US" sz="1600" dirty="0" smtClean="0"/>
              <a:t>     </a:t>
            </a:r>
            <a:r>
              <a:rPr lang="en-US" sz="1600" dirty="0"/>
              <a:t>of Zero and 5,10,20 they have the </a:t>
            </a:r>
            <a:r>
              <a:rPr lang="en-US" sz="1600" dirty="0" err="1"/>
              <a:t>flughts</a:t>
            </a:r>
            <a:r>
              <a:rPr lang="en-US" sz="1600" dirty="0"/>
              <a:t> with least prices.</a:t>
            </a:r>
            <a:endParaRPr lang="en-IN" sz="1600" dirty="0"/>
          </a:p>
        </p:txBody>
      </p:sp>
    </p:spTree>
    <p:extLst>
      <p:ext uri="{BB962C8B-B14F-4D97-AF65-F5344CB8AC3E}">
        <p14:creationId xmlns:p14="http://schemas.microsoft.com/office/powerpoint/2010/main" val="2477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p:txBody>
          <a:bodyPr>
            <a:normAutofit fontScale="90000"/>
          </a:bodyPr>
          <a:lstStyle/>
          <a:p>
            <a:r>
              <a:rPr lang="en-IN" dirty="0"/>
              <a:t>Bivariate Vizualization of categorical columns:</a:t>
            </a:r>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81844" y="1340769"/>
            <a:ext cx="439712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22404" y="1340768"/>
            <a:ext cx="4366638" cy="269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6221" y="4365104"/>
            <a:ext cx="5462127" cy="1815882"/>
          </a:xfrm>
          <a:prstGeom prst="rect">
            <a:avLst/>
          </a:prstGeom>
        </p:spPr>
        <p:txBody>
          <a:bodyPr wrap="square">
            <a:spAutoFit/>
          </a:bodyPr>
          <a:lstStyle/>
          <a:p>
            <a:pPr marL="285750" indent="-285750">
              <a:buFont typeface="Wingdings" pitchFamily="2" charset="2"/>
              <a:buChar char="Ø"/>
            </a:pPr>
            <a:r>
              <a:rPr lang="en-US" sz="1600" dirty="0"/>
              <a:t>We can observe the Airlines  </a:t>
            </a:r>
            <a:r>
              <a:rPr lang="en-US" sz="1600" dirty="0" err="1"/>
              <a:t>Vistara,Go</a:t>
            </a:r>
            <a:r>
              <a:rPr lang="en-US" sz="1600" dirty="0"/>
              <a:t> first ,Air India having the highest price increment for the flights in price.</a:t>
            </a:r>
          </a:p>
          <a:p>
            <a:pPr marL="285750" indent="-285750">
              <a:buFont typeface="Wingdings" pitchFamily="2" charset="2"/>
              <a:buChar char="Ø"/>
            </a:pPr>
            <a:r>
              <a:rPr lang="en-US" sz="1600" dirty="0"/>
              <a:t>we can observe the spice jet being cheaper than indigo for flight price in the Airlines.</a:t>
            </a:r>
          </a:p>
          <a:p>
            <a:pPr marL="285750" indent="-285750">
              <a:buFont typeface="Wingdings" pitchFamily="2" charset="2"/>
              <a:buChar char="Ø"/>
            </a:pPr>
            <a:r>
              <a:rPr lang="en-US" sz="1600" dirty="0"/>
              <a:t>we can observe the airlines </a:t>
            </a:r>
            <a:r>
              <a:rPr lang="en-US" sz="1600" dirty="0" err="1"/>
              <a:t>vistara,Go</a:t>
            </a:r>
            <a:r>
              <a:rPr lang="en-US" sz="1600" dirty="0"/>
              <a:t> first ,Air </a:t>
            </a:r>
            <a:r>
              <a:rPr lang="en-US" sz="1600" dirty="0" err="1"/>
              <a:t>india,Indigo,Airasia,Akash</a:t>
            </a:r>
            <a:r>
              <a:rPr lang="en-US" sz="1600" dirty="0"/>
              <a:t> Air having </a:t>
            </a:r>
            <a:r>
              <a:rPr lang="en-US" sz="1600" dirty="0" err="1"/>
              <a:t>fligt</a:t>
            </a:r>
            <a:r>
              <a:rPr lang="en-US" sz="1600" dirty="0"/>
              <a:t> prices starting at the very least.</a:t>
            </a:r>
            <a:endParaRPr lang="en-IN" sz="1600" dirty="0"/>
          </a:p>
        </p:txBody>
      </p:sp>
      <p:sp>
        <p:nvSpPr>
          <p:cNvPr id="7" name="Rectangle 6"/>
          <p:cNvSpPr/>
          <p:nvPr/>
        </p:nvSpPr>
        <p:spPr>
          <a:xfrm>
            <a:off x="5590356" y="4221087"/>
            <a:ext cx="5544616" cy="2062103"/>
          </a:xfrm>
          <a:prstGeom prst="rect">
            <a:avLst/>
          </a:prstGeom>
        </p:spPr>
        <p:txBody>
          <a:bodyPr wrap="square">
            <a:spAutoFit/>
          </a:bodyPr>
          <a:lstStyle/>
          <a:p>
            <a:pPr marL="285750" indent="-285750">
              <a:buFont typeface="Wingdings" pitchFamily="2" charset="2"/>
              <a:buChar char="Ø"/>
            </a:pPr>
            <a:r>
              <a:rPr lang="en-US" sz="1600" dirty="0"/>
              <a:t>we can observe the flight prices are cheaper in </a:t>
            </a:r>
            <a:r>
              <a:rPr lang="en-US" sz="1600" dirty="0" err="1"/>
              <a:t>chennai</a:t>
            </a:r>
            <a:r>
              <a:rPr lang="en-US" sz="1600" dirty="0"/>
              <a:t> as the boarding station and </a:t>
            </a:r>
          </a:p>
          <a:p>
            <a:pPr marL="285750" indent="-285750">
              <a:buFont typeface="Wingdings" pitchFamily="2" charset="2"/>
              <a:buChar char="Ø"/>
            </a:pPr>
            <a:r>
              <a:rPr lang="en-US" sz="1600" dirty="0"/>
              <a:t>Highest in new </a:t>
            </a:r>
            <a:r>
              <a:rPr lang="en-US" sz="1600" dirty="0" err="1"/>
              <a:t>delhi</a:t>
            </a:r>
            <a:r>
              <a:rPr lang="en-US" sz="1600" dirty="0"/>
              <a:t> as the boarding station starting with smaller prices with few flights as well.</a:t>
            </a:r>
          </a:p>
          <a:p>
            <a:pPr marL="285750" indent="-285750">
              <a:buFont typeface="Wingdings" pitchFamily="2" charset="2"/>
              <a:buChar char="Ø"/>
            </a:pPr>
            <a:r>
              <a:rPr lang="en-US" sz="1600" dirty="0" err="1"/>
              <a:t>banglore</a:t>
            </a:r>
            <a:r>
              <a:rPr lang="en-US" sz="1600" dirty="0"/>
              <a:t> is also having high prices for flights as well reaching near to 25000 as well.</a:t>
            </a:r>
          </a:p>
          <a:p>
            <a:pPr marL="285750" indent="-285750">
              <a:buFont typeface="Wingdings" pitchFamily="2" charset="2"/>
              <a:buChar char="Ø"/>
            </a:pPr>
            <a:r>
              <a:rPr lang="en-US" sz="1600" dirty="0"/>
              <a:t>we can observe the flight prices of </a:t>
            </a:r>
            <a:r>
              <a:rPr lang="en-US" sz="1600" dirty="0" err="1"/>
              <a:t>chennai</a:t>
            </a:r>
            <a:r>
              <a:rPr lang="en-US" sz="1600" dirty="0"/>
              <a:t> as the boarding station only reaching below 15000 increment</a:t>
            </a:r>
            <a:endParaRPr lang="en-IN" sz="1600" dirty="0"/>
          </a:p>
        </p:txBody>
      </p:sp>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p:txBody>
          <a:bodyPr>
            <a:normAutofit fontScale="90000"/>
          </a:bodyPr>
          <a:lstStyle/>
          <a:p>
            <a:r>
              <a:rPr lang="en-IN" dirty="0"/>
              <a:t>Bivariate Vizualization of categorical columns:</a:t>
            </a:r>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5820" y="1484784"/>
            <a:ext cx="4427604" cy="269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66420" y="1340769"/>
            <a:ext cx="4282811"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647" y="4581128"/>
            <a:ext cx="5797733" cy="1077218"/>
          </a:xfrm>
          <a:prstGeom prst="rect">
            <a:avLst/>
          </a:prstGeom>
        </p:spPr>
        <p:txBody>
          <a:bodyPr wrap="square">
            <a:spAutoFit/>
          </a:bodyPr>
          <a:lstStyle/>
          <a:p>
            <a:pPr marL="285750" indent="-285750">
              <a:buFont typeface="Wingdings" pitchFamily="2" charset="2"/>
              <a:buChar char="Ø"/>
            </a:pPr>
            <a:r>
              <a:rPr lang="en-US" sz="1600" dirty="0"/>
              <a:t>When the destination is </a:t>
            </a:r>
            <a:r>
              <a:rPr lang="en-US" sz="1600" dirty="0" err="1"/>
              <a:t>banglore</a:t>
            </a:r>
            <a:r>
              <a:rPr lang="en-US" sz="1600" dirty="0"/>
              <a:t> we can </a:t>
            </a:r>
            <a:r>
              <a:rPr lang="en-US" sz="1600" dirty="0" err="1"/>
              <a:t>obsevre</a:t>
            </a:r>
            <a:r>
              <a:rPr lang="en-US" sz="1600" dirty="0"/>
              <a:t> the highest price range reaching to 25000 and</a:t>
            </a:r>
          </a:p>
          <a:p>
            <a:pPr marL="285750" indent="-285750">
              <a:buFont typeface="Wingdings" pitchFamily="2" charset="2"/>
              <a:buChar char="Ø"/>
            </a:pPr>
            <a:r>
              <a:rPr lang="en-US" sz="1600" dirty="0"/>
              <a:t>starting with smaller prices for flights as well  compared to new </a:t>
            </a:r>
            <a:r>
              <a:rPr lang="en-US" sz="1600" dirty="0" err="1"/>
              <a:t>delhi</a:t>
            </a:r>
            <a:r>
              <a:rPr lang="en-US" sz="1600" dirty="0"/>
              <a:t> as the Destination.</a:t>
            </a:r>
          </a:p>
        </p:txBody>
      </p:sp>
      <p:sp>
        <p:nvSpPr>
          <p:cNvPr id="6" name="Rectangle 5"/>
          <p:cNvSpPr/>
          <p:nvPr/>
        </p:nvSpPr>
        <p:spPr>
          <a:xfrm>
            <a:off x="5590356" y="4509120"/>
            <a:ext cx="5444753" cy="1631216"/>
          </a:xfrm>
          <a:prstGeom prst="rect">
            <a:avLst/>
          </a:prstGeom>
        </p:spPr>
        <p:txBody>
          <a:bodyPr wrap="square">
            <a:spAutoFit/>
          </a:bodyPr>
          <a:lstStyle/>
          <a:p>
            <a:pPr marL="285750" indent="-285750">
              <a:buFont typeface="Wingdings" pitchFamily="2" charset="2"/>
              <a:buChar char="Ø"/>
            </a:pPr>
            <a:r>
              <a:rPr lang="en-US" sz="1600" dirty="0"/>
              <a:t>we can observe the flight prices for non stop increasing from the very  least and max price for flights as well.</a:t>
            </a:r>
          </a:p>
          <a:p>
            <a:pPr marL="285750" indent="-285750">
              <a:buFont typeface="Wingdings" pitchFamily="2" charset="2"/>
              <a:buChar char="Ø"/>
            </a:pPr>
            <a:r>
              <a:rPr lang="en-US" sz="1600" dirty="0"/>
              <a:t>We </a:t>
            </a:r>
            <a:r>
              <a:rPr lang="en-US" sz="1600" dirty="0" err="1"/>
              <a:t>ca</a:t>
            </a:r>
            <a:r>
              <a:rPr lang="en-US" sz="1600" dirty="0"/>
              <a:t> observe </a:t>
            </a:r>
            <a:r>
              <a:rPr lang="en-US" sz="1600" dirty="0" err="1"/>
              <a:t>fewe</a:t>
            </a:r>
            <a:r>
              <a:rPr lang="en-US" sz="1600" dirty="0"/>
              <a:t> flight having price above 20000 in Non stop flights and </a:t>
            </a:r>
          </a:p>
          <a:p>
            <a:pPr marL="285750" indent="-285750">
              <a:buFont typeface="Wingdings" pitchFamily="2" charset="2"/>
              <a:buChar char="Ø"/>
            </a:pPr>
            <a:r>
              <a:rPr lang="en-US" sz="1600" dirty="0"/>
              <a:t>for the flights having single stops have few flights having price greater than 15000 in the </a:t>
            </a:r>
            <a:r>
              <a:rPr lang="en-US" sz="1600" dirty="0" err="1"/>
              <a:t>datset</a:t>
            </a:r>
            <a:r>
              <a:rPr lang="en-US" sz="1600" dirty="0"/>
              <a:t>.</a:t>
            </a:r>
            <a:endParaRPr lang="en-IN" sz="1600" dirty="0"/>
          </a:p>
        </p:txBody>
      </p:sp>
    </p:spTree>
    <p:extLst>
      <p:ext uri="{BB962C8B-B14F-4D97-AF65-F5344CB8AC3E}">
        <p14:creationId xmlns:p14="http://schemas.microsoft.com/office/powerpoint/2010/main" val="183309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half" idx="1"/>
          </p:nvPr>
        </p:nvPicPr>
        <p:blipFill>
          <a:blip r:embed="rId2"/>
          <a:stretch>
            <a:fillRect/>
          </a:stretch>
        </p:blipFill>
        <p:spPr>
          <a:xfrm>
            <a:off x="609600" y="476672"/>
            <a:ext cx="4875213" cy="5236085"/>
          </a:xfrm>
          <a:prstGeom prst="rect">
            <a:avLst/>
          </a:prstGeom>
        </p:spPr>
      </p:pic>
      <p:pic>
        <p:nvPicPr>
          <p:cNvPr id="6" name="Content Placeholder 5"/>
          <p:cNvPicPr>
            <a:picLocks noGrp="1"/>
          </p:cNvPicPr>
          <p:nvPr>
            <p:ph sz="half" idx="2"/>
          </p:nvPr>
        </p:nvPicPr>
        <p:blipFill>
          <a:blip r:embed="rId3"/>
          <a:stretch>
            <a:fillRect/>
          </a:stretch>
        </p:blipFill>
        <p:spPr>
          <a:xfrm>
            <a:off x="6164551" y="332656"/>
            <a:ext cx="5546485" cy="4649495"/>
          </a:xfrm>
          <a:prstGeom prst="rect">
            <a:avLst/>
          </a:prstGeom>
        </p:spPr>
      </p:pic>
      <p:sp>
        <p:nvSpPr>
          <p:cNvPr id="8" name="TextBox 7"/>
          <p:cNvSpPr txBox="1"/>
          <p:nvPr/>
        </p:nvSpPr>
        <p:spPr>
          <a:xfrm>
            <a:off x="1413892" y="116632"/>
            <a:ext cx="3528392" cy="369332"/>
          </a:xfrm>
          <a:prstGeom prst="rect">
            <a:avLst/>
          </a:prstGeom>
          <a:noFill/>
        </p:spPr>
        <p:txBody>
          <a:bodyPr wrap="square" rtlCol="0">
            <a:spAutoFit/>
          </a:bodyPr>
          <a:lstStyle/>
          <a:p>
            <a:r>
              <a:rPr lang="en-IN" dirty="0" smtClean="0"/>
              <a:t>Heat Map</a:t>
            </a:r>
            <a:endParaRPr lang="en-IN" dirty="0"/>
          </a:p>
        </p:txBody>
      </p:sp>
    </p:spTree>
    <p:extLst>
      <p:ext uri="{BB962C8B-B14F-4D97-AF65-F5344CB8AC3E}">
        <p14:creationId xmlns:p14="http://schemas.microsoft.com/office/powerpoint/2010/main" val="1881310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77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1800" dirty="0">
                <a:latin typeface="Century" panose="02040604050505020304" pitchFamily="18" charset="0"/>
              </a:rPr>
              <a:t>Data has been scrapped from </a:t>
            </a:r>
            <a:r>
              <a:rPr lang="en-IN" sz="1800" dirty="0" err="1">
                <a:latin typeface="Century" panose="02040604050505020304" pitchFamily="18" charset="0"/>
              </a:rPr>
              <a:t>makemytrip</a:t>
            </a:r>
            <a:r>
              <a:rPr lang="en-IN" sz="1800" dirty="0">
                <a:latin typeface="Century" panose="02040604050505020304" pitchFamily="18" charset="0"/>
              </a:rPr>
              <a:t> website so we have to clean it for our convenience.</a:t>
            </a:r>
          </a:p>
          <a:p>
            <a:pPr>
              <a:buFont typeface="Wingdings" panose="05000000000000000000" pitchFamily="2" charset="2"/>
              <a:buChar char="ü"/>
            </a:pPr>
            <a:r>
              <a:rPr lang="en-IN" sz="1800" dirty="0">
                <a:latin typeface="Century" panose="02040604050505020304" pitchFamily="18" charset="0"/>
              </a:rPr>
              <a:t>In my datasets I found there is no null values, </a:t>
            </a:r>
            <a:r>
              <a:rPr lang="en-IN" sz="1800" dirty="0" smtClean="0">
                <a:latin typeface="Century" panose="02040604050505020304" pitchFamily="18" charset="0"/>
              </a:rPr>
              <a:t>but few ‘-’ and  outliers </a:t>
            </a:r>
            <a:r>
              <a:rPr lang="en-IN" sz="1800" dirty="0">
                <a:latin typeface="Century" panose="02040604050505020304" pitchFamily="18" charset="0"/>
              </a:rPr>
              <a:t>and also </a:t>
            </a:r>
            <a:r>
              <a:rPr lang="en-IN" sz="1800" dirty="0" err="1" smtClean="0">
                <a:latin typeface="Century" panose="02040604050505020304" pitchFamily="18" charset="0"/>
              </a:rPr>
              <a:t>skewness</a:t>
            </a:r>
            <a:r>
              <a:rPr lang="en-IN" sz="1800" dirty="0" smtClean="0">
                <a:latin typeface="Century" panose="02040604050505020304" pitchFamily="18" charset="0"/>
              </a:rPr>
              <a:t> is present.</a:t>
            </a:r>
            <a:endParaRPr lang="en-IN" sz="1800" dirty="0">
              <a:latin typeface="Century" panose="02040604050505020304" pitchFamily="18" charset="0"/>
            </a:endParaRPr>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18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197868"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a:t>
            </a:r>
            <a:r>
              <a:rPr lang="en-IN" sz="1800" dirty="0" err="1" smtClean="0">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best model with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least difference between r2_score </a:t>
            </a:r>
            <a:r>
              <a:rPr lang="en-IN" sz="1800" dirty="0">
                <a:effectLst/>
                <a:latin typeface="Century" panose="02040604050505020304" pitchFamily="18" charset="0"/>
                <a:ea typeface="Calibri" panose="020F0502020204030204" pitchFamily="34" charset="0"/>
                <a:cs typeface="Times New Roman" panose="02020603050405020304" pitchFamily="18" charset="0"/>
              </a:rPr>
              <a:t>and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Accuracy.  </a:t>
            </a:r>
            <a:r>
              <a:rPr lang="en-IN" sz="1800" dirty="0">
                <a:effectLst/>
                <a:latin typeface="Century" panose="02040604050505020304" pitchFamily="18" charset="0"/>
                <a:ea typeface="Calibri" panose="020F0502020204030204" pitchFamily="34" charset="0"/>
                <a:cs typeface="Times New Roman" panose="02020603050405020304" pitchFamily="18" charset="0"/>
              </a:rPr>
              <a:t>Also to get the best model we have to run through multiple. Below are the list of Regression algorithms I have used in my project</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TextBox 5"/>
          <p:cNvSpPr txBox="1"/>
          <p:nvPr/>
        </p:nvSpPr>
        <p:spPr>
          <a:xfrm>
            <a:off x="837828" y="4208331"/>
            <a:ext cx="4032448" cy="1971694"/>
          </a:xfrm>
          <a:prstGeom prst="rect">
            <a:avLst/>
          </a:prstGeom>
          <a:noFill/>
        </p:spPr>
        <p:txBody>
          <a:bodyPr wrap="square" rtlCol="0">
            <a:spAutoFit/>
          </a:bodyPr>
          <a:lstStyle/>
          <a:p>
            <a:pPr lvl="0">
              <a:lnSpc>
                <a:spcPct val="107000"/>
              </a:lnSpc>
              <a:spcAft>
                <a:spcPts val="800"/>
              </a:spcAft>
              <a:buFont typeface="Wingdings" panose="05000000000000000000" pitchFamily="2" charset="2"/>
              <a:buChar char="Ø"/>
            </a:pP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err="1">
                <a:latin typeface="Century" panose="02040604050505020304" pitchFamily="18" charset="0"/>
                <a:ea typeface="Calibri" panose="020F0502020204030204" pitchFamily="34" charset="0"/>
                <a:cs typeface="Times New Roman" panose="02020603050405020304" pitchFamily="18" charset="0"/>
              </a:rPr>
              <a:t>LinearRegression</a:t>
            </a:r>
            <a:r>
              <a:rPr lang="en-IN" dirty="0">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Aft>
                <a:spcPts val="800"/>
              </a:spcAft>
              <a:buFont typeface="Wingdings" panose="05000000000000000000" pitchFamily="2" charset="2"/>
              <a:buChar char="Ø"/>
            </a:pPr>
            <a:r>
              <a:rPr lang="en-IN" dirty="0" err="1">
                <a:latin typeface="Century" panose="02040604050505020304" pitchFamily="18" charset="0"/>
                <a:ea typeface="Calibri" panose="020F0502020204030204" pitchFamily="34" charset="0"/>
                <a:cs typeface="Times New Roman" panose="02020603050405020304" pitchFamily="18" charset="0"/>
              </a:rPr>
              <a:t>RandomForestRegressor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XGBRegressor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ExtraTreesRegressor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AdaBoostRegressor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p:txBody>
      </p:sp>
      <p:sp>
        <p:nvSpPr>
          <p:cNvPr id="7" name="TextBox 6"/>
          <p:cNvSpPr txBox="1"/>
          <p:nvPr/>
        </p:nvSpPr>
        <p:spPr>
          <a:xfrm>
            <a:off x="5878388" y="4023665"/>
            <a:ext cx="4032448" cy="369332"/>
          </a:xfrm>
          <a:prstGeom prst="rect">
            <a:avLst/>
          </a:prstGeom>
          <a:noFill/>
        </p:spPr>
        <p:txBody>
          <a:bodyPr wrap="square" rtlCol="0">
            <a:spAutoFit/>
          </a:bodyPr>
          <a:lstStyle/>
          <a:p>
            <a:endParaRPr lang="en-IN" dirty="0"/>
          </a:p>
        </p:txBody>
      </p:sp>
      <p:sp>
        <p:nvSpPr>
          <p:cNvPr id="8" name="TextBox 7"/>
          <p:cNvSpPr txBox="1"/>
          <p:nvPr/>
        </p:nvSpPr>
        <p:spPr>
          <a:xfrm>
            <a:off x="6310436" y="4293096"/>
            <a:ext cx="4032448" cy="1111010"/>
          </a:xfrm>
          <a:prstGeom prst="rect">
            <a:avLst/>
          </a:prstGeom>
          <a:noFill/>
        </p:spPr>
        <p:txBody>
          <a:bodyPr wrap="square" rtlCol="0">
            <a:spAutoFit/>
          </a:bodyPr>
          <a:lstStyle/>
          <a:p>
            <a:pPr marL="342900"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DecisionTreeRegressor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dirty="0" err="1">
                <a:latin typeface="Century" panose="02040604050505020304" pitchFamily="18" charset="0"/>
                <a:ea typeface="Calibri" panose="020F0502020204030204" pitchFamily="34" charset="0"/>
                <a:cs typeface="Times New Roman" panose="02020603050405020304" pitchFamily="18" charset="0"/>
              </a:rPr>
              <a:t>KNeighborsRegressor</a:t>
            </a:r>
            <a:endParaRPr lang="en-IN" dirty="0">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a:t>i) </a:t>
            </a:r>
            <a:r>
              <a:rPr lang="en-IN" dirty="0" err="1" smtClean="0"/>
              <a:t>Linear</a:t>
            </a:r>
            <a:r>
              <a:rPr lang="en-IN" dirty="0" err="1" smtClean="0"/>
              <a:t>Regressor</a:t>
            </a:r>
            <a:r>
              <a:rPr lang="en-IN" dirty="0"/>
              <a:t>:</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37317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t>LinearRegressor</a:t>
            </a:r>
            <a:r>
              <a:rPr lang="en-IN" dirty="0"/>
              <a:t>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has </a:t>
            </a:r>
            <a:r>
              <a:rPr lang="en-IN" sz="1800" dirty="0">
                <a:effectLst/>
                <a:latin typeface="Century" panose="02040604050505020304" pitchFamily="18" charset="0"/>
                <a:ea typeface="Calibri" panose="020F0502020204030204" pitchFamily="34" charset="0"/>
                <a:cs typeface="Times New Roman" panose="02020603050405020304" pitchFamily="18" charset="0"/>
              </a:rPr>
              <a:t>given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26.79%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we </a:t>
            </a:r>
            <a:r>
              <a:rPr lang="en-IN" sz="1800" dirty="0">
                <a:effectLst/>
                <a:latin typeface="Century" panose="02040604050505020304" pitchFamily="18" charset="0"/>
                <a:ea typeface="Calibri" panose="020F0502020204030204" pitchFamily="34" charset="0"/>
                <a:cs typeface="Times New Roman" panose="02020603050405020304" pitchFamily="18" charset="0"/>
              </a:rPr>
              <a:t>have to look into multiple models.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249956"/>
            <a:ext cx="6954092" cy="456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21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78.10%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but still we have to look into multiple models.</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1193801"/>
            <a:ext cx="7052517" cy="4575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2133972" y="5949280"/>
            <a:ext cx="9218240" cy="388696"/>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79.13%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609" y="1605199"/>
            <a:ext cx="6165626" cy="434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xmlns=""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IN" sz="1800" dirty="0" smtClean="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1800" dirty="0" smtClean="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1800" dirty="0" smtClean="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IN" sz="1800" dirty="0" err="1" smtClean="0">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is giving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78.17%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a:t>
            </a:r>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1217613"/>
            <a:ext cx="6567511" cy="419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388696"/>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66.26</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8" y="1198563"/>
            <a:ext cx="8504237" cy="48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38869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53.29</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3" y="1198563"/>
            <a:ext cx="7712075" cy="48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xmlns="" id="{7CBCD110-BAB5-4371-94E6-2B3586BAC96C}"/>
              </a:ext>
            </a:extLst>
          </p:cNvPr>
          <p:cNvSpPr>
            <a:spLocks noGrp="1"/>
          </p:cNvSpPr>
          <p:nvPr>
            <p:ph idx="1"/>
          </p:nvPr>
        </p:nvSpPr>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endParaRPr lang="en-IN" sz="2000" dirty="0" smtClean="0">
              <a:latin typeface="Century" panose="02040604050505020304" pitchFamily="18" charset="0"/>
            </a:endParaRPr>
          </a:p>
          <a:p>
            <a:pPr>
              <a:buFont typeface="Wingdings" panose="05000000000000000000" pitchFamily="2" charset="2"/>
              <a:buChar char="ü"/>
            </a:pPr>
            <a:endParaRPr lang="en-IN" sz="2000" dirty="0">
              <a:latin typeface="Century" panose="02040604050505020304" pitchFamily="18" charset="0"/>
            </a:endParaRPr>
          </a:p>
          <a:p>
            <a:pPr>
              <a:buFont typeface="Wingdings" panose="05000000000000000000" pitchFamily="2" charset="2"/>
              <a:buChar char="ü"/>
            </a:pPr>
            <a:endParaRPr lang="en-IN" sz="2000" dirty="0" smtClean="0">
              <a:latin typeface="Century" panose="02040604050505020304" pitchFamily="18" charset="0"/>
            </a:endParaRPr>
          </a:p>
          <a:p>
            <a:pPr>
              <a:buFont typeface="Wingdings" panose="05000000000000000000" pitchFamily="2" charset="2"/>
              <a:buChar char="ü"/>
            </a:pPr>
            <a:endParaRPr lang="en-IN" sz="2000" dirty="0">
              <a:latin typeface="Century" panose="02040604050505020304" pitchFamily="18" charset="0"/>
            </a:endParaRPr>
          </a:p>
          <a:p>
            <a:pPr>
              <a:buFont typeface="Wingdings" panose="05000000000000000000" pitchFamily="2" charset="2"/>
              <a:buChar char="ü"/>
            </a:pPr>
            <a:endParaRPr lang="en-IN" sz="2000" dirty="0" smtClean="0">
              <a:latin typeface="Century" panose="02040604050505020304" pitchFamily="18" charset="0"/>
            </a:endParaRPr>
          </a:p>
          <a:p>
            <a:pPr>
              <a:buFont typeface="Wingdings" panose="05000000000000000000" pitchFamily="2" charset="2"/>
              <a:buChar char="ü"/>
            </a:pPr>
            <a:r>
              <a:rPr lang="en-IN" sz="2000" dirty="0" smtClean="0">
                <a:latin typeface="Century" panose="02040604050505020304" pitchFamily="18" charset="0"/>
              </a:rPr>
              <a:t>KNN </a:t>
            </a:r>
            <a:r>
              <a:rPr lang="en-IN" sz="2000" dirty="0">
                <a:latin typeface="Century" panose="02040604050505020304" pitchFamily="18" charset="0"/>
              </a:rPr>
              <a:t>is giving me </a:t>
            </a:r>
            <a:r>
              <a:rPr lang="en-IN" sz="2000" dirty="0" smtClean="0">
                <a:latin typeface="Century" panose="02040604050505020304" pitchFamily="18" charset="0"/>
              </a:rPr>
              <a:t>59.91% </a:t>
            </a:r>
            <a:r>
              <a:rPr lang="en-IN" sz="2000" dirty="0">
                <a:latin typeface="Century" panose="02040604050505020304" pitchFamily="18" charset="0"/>
              </a:rPr>
              <a:t>r2_score.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33" y="1268760"/>
            <a:ext cx="7128792" cy="43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AdaBoostRegressor</a:t>
            </a:r>
            <a:r>
              <a:rPr lang="en-IN" dirty="0"/>
              <a:t> </a:t>
            </a:r>
            <a:r>
              <a:rPr lang="en-IN" dirty="0" smtClean="0"/>
              <a:t>:</a:t>
            </a:r>
            <a:endParaRPr lang="en-IN" dirty="0"/>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059714"/>
          </a:xfrm>
          <a:prstGeom prst="rect">
            <a:avLst/>
          </a:prstGeom>
          <a:noFill/>
        </p:spPr>
        <p:txBody>
          <a:bodyPr wrap="square">
            <a:spAutoFit/>
          </a:bodyPr>
          <a:lstStyle/>
          <a:p>
            <a:pPr lvl="0">
              <a:lnSpc>
                <a:spcPct val="107000"/>
              </a:lnSpc>
              <a:spcAft>
                <a:spcPts val="800"/>
              </a:spcAft>
            </a:pPr>
            <a:endParaRPr lang="en-IN" sz="1800" b="1"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endParaRPr>
          </a:p>
          <a:p>
            <a:pPr lvl="0">
              <a:lnSpc>
                <a:spcPct val="107000"/>
              </a:lnSpc>
              <a:spcAft>
                <a:spcPts val="800"/>
              </a:spcAft>
            </a:pPr>
            <a:r>
              <a:rPr lang="en-IN" sz="1800" b="1"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By </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looking into the model r2_score and </a:t>
            </a:r>
            <a:r>
              <a:rPr lang="en-IN" sz="1800" b="1" dirty="0" err="1"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crossvalidation</a:t>
            </a:r>
            <a:r>
              <a:rPr lang="en-IN" sz="1800" b="1"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as the best model with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least difference between r2_score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and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cross validation score.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651" y="1155701"/>
            <a:ext cx="7165106" cy="434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828" y="1268760"/>
            <a:ext cx="8580864" cy="2362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36" y="3620616"/>
            <a:ext cx="8382000" cy="292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sp>
        <p:nvSpPr>
          <p:cNvPr id="9" name="TextBox 8">
            <a:extLst>
              <a:ext uri="{FF2B5EF4-FFF2-40B4-BE49-F238E27FC236}">
                <a16:creationId xmlns:a16="http://schemas.microsoft.com/office/drawing/2014/main" xmlns="" id="{33005269-F727-4362-A92C-06D6E19E5867}"/>
              </a:ext>
            </a:extLst>
          </p:cNvPr>
          <p:cNvSpPr txBox="1"/>
          <p:nvPr/>
        </p:nvSpPr>
        <p:spPr>
          <a:xfrm>
            <a:off x="405780" y="5229200"/>
            <a:ext cx="9900591" cy="108029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a:t>
            </a:r>
            <a:r>
              <a:rPr lang="en-IN" sz="2000" b="1" dirty="0">
                <a:latin typeface="Century" panose="02040604050505020304" pitchFamily="18" charset="0"/>
                <a:ea typeface="Calibri" panose="020F0502020204030204" pitchFamily="34" charset="0"/>
                <a:cs typeface="Times New Roman" panose="02020603050405020304" pitchFamily="18" charset="0"/>
              </a:rPr>
              <a:t>79.13</a:t>
            </a:r>
            <a:r>
              <a:rPr lang="en-IN" sz="2000" b="1" dirty="0">
                <a:latin typeface="Century" panose="02040604050505020304" pitchFamily="18" charset="0"/>
                <a:ea typeface="Calibri" panose="020F0502020204030204" pitchFamily="34" charset="0"/>
                <a:cs typeface="Times New Roman" panose="02020603050405020304" pitchFamily="18" charset="0"/>
              </a:rPr>
              <a:t>% </a:t>
            </a:r>
            <a:r>
              <a:rPr lang="en-IN" sz="2000" b="1" dirty="0">
                <a:latin typeface="Century" panose="02040604050505020304" pitchFamily="18" charset="0"/>
                <a:ea typeface="Calibri" panose="020F0502020204030204" pitchFamily="34" charset="0"/>
                <a:cs typeface="Times New Roman" panose="02020603050405020304" pitchFamily="18" charset="0"/>
              </a:rPr>
              <a:t>to </a:t>
            </a:r>
            <a:r>
              <a:rPr lang="en-IN" sz="2000" b="1" dirty="0">
                <a:latin typeface="Century" panose="02040604050505020304" pitchFamily="18" charset="0"/>
                <a:ea typeface="Calibri" panose="020F0502020204030204" pitchFamily="34" charset="0"/>
                <a:cs typeface="Times New Roman" panose="02020603050405020304" pitchFamily="18" charset="0"/>
              </a:rPr>
              <a:t>80.30%.</a:t>
            </a:r>
            <a:endParaRPr lang="en-IN" sz="20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73" y="1616587"/>
            <a:ext cx="6696744"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824" y="1124744"/>
            <a:ext cx="4608512"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388696"/>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28" y="2612493"/>
            <a:ext cx="9450387" cy="308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909836" y="1628800"/>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smtClean="0"/>
              <a:t>Problem Statement:</a:t>
            </a:r>
            <a:endParaRPr lang="en-IN" dirty="0"/>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p:txBody>
          <a:bodyPr>
            <a:normAutofit/>
          </a:bodyPr>
          <a:lstStyle/>
          <a:p>
            <a:r>
              <a:rPr lang="en-US" dirty="0" smtClean="0"/>
              <a:t>Anyone who has booked a flight ticket knows how unexpectedly the prices vary. The cheapest available ticket on a given flight gets more and less expensive over time. This usually happens as an attempt to maximize revenue based on –</a:t>
            </a:r>
          </a:p>
          <a:p>
            <a:r>
              <a:rPr lang="en-US" dirty="0" smtClean="0"/>
              <a:t> 1. Time of purchase patterns (making sure last-minute purchases are expensive) </a:t>
            </a:r>
          </a:p>
          <a:p>
            <a:r>
              <a:rPr lang="en-US" dirty="0" smtClean="0"/>
              <a:t>2. Keeping the flight as full as they want it (raising prices on a flight which is filling up in order to reduce sales and hold back inventory for those expensive last-minute expensive purchases) </a:t>
            </a:r>
          </a:p>
          <a:p>
            <a:r>
              <a:rPr lang="en-US" dirty="0" smtClean="0"/>
              <a:t>So, you have to work on a project where you collect data of flight fares with other features and work to make a model to predict fares of flights.</a:t>
            </a:r>
            <a:endParaRPr lang="en-US" dirty="0"/>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sp>
        <p:nvSpPr>
          <p:cNvPr id="4" name="Content Placeholder 3"/>
          <p:cNvSpPr>
            <a:spLocks noGrp="1"/>
          </p:cNvSpPr>
          <p:nvPr>
            <p:ph sz="half" idx="2"/>
          </p:nvPr>
        </p:nvSpPr>
        <p:spPr/>
        <p:txBody>
          <a:bodyPr/>
          <a:lstStyle/>
          <a:p>
            <a:endParaRPr lang="en-IN" dirty="0"/>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765820" y="1700808"/>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5" name="Picture 4"/>
          <p:cNvPicPr/>
          <p:nvPr/>
        </p:nvPicPr>
        <p:blipFill>
          <a:blip r:embed="rId2"/>
          <a:stretch>
            <a:fillRect/>
          </a:stretch>
        </p:blipFill>
        <p:spPr>
          <a:xfrm>
            <a:off x="1557908" y="1155177"/>
            <a:ext cx="5731510" cy="1904365"/>
          </a:xfrm>
          <a:prstGeom prst="rect">
            <a:avLst/>
          </a:prstGeom>
        </p:spPr>
      </p:pic>
      <p:pic>
        <p:nvPicPr>
          <p:cNvPr id="6" name="Picture 5"/>
          <p:cNvPicPr/>
          <p:nvPr/>
        </p:nvPicPr>
        <p:blipFill>
          <a:blip r:embed="rId3"/>
          <a:stretch>
            <a:fillRect/>
          </a:stretch>
        </p:blipFill>
        <p:spPr>
          <a:xfrm>
            <a:off x="1435331" y="2924944"/>
            <a:ext cx="5976664" cy="2842260"/>
          </a:xfrm>
          <a:prstGeom prst="rect">
            <a:avLst/>
          </a:prstGeom>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739</TotalTime>
  <Words>2261</Words>
  <Application>Microsoft Office PowerPoint</Application>
  <PresentationFormat>Custom</PresentationFormat>
  <Paragraphs>203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Adjacency</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PowerPoint Presentation</vt:lpstr>
      <vt:lpstr>Univariate Vizualization of Categorical columns:</vt:lpstr>
      <vt:lpstr>Bivariate Vizualization of numerical columns:</vt:lpstr>
      <vt:lpstr>Bivariate Vizualization of numerical columns:</vt:lpstr>
      <vt:lpstr>Bivariate Vizualization of numerical columns:</vt:lpstr>
      <vt:lpstr>Bivariate Vizualization of numerical columns:</vt:lpstr>
      <vt:lpstr>Bivariate Vizualization of categorical columns:</vt:lpstr>
      <vt:lpstr>Bivariate Vizualization of categorical columns:</vt:lpstr>
      <vt:lpstr>PowerPoint Presentation</vt:lpstr>
      <vt:lpstr>Analysis:</vt:lpstr>
      <vt:lpstr>Data Cleaning Steps:</vt:lpstr>
      <vt:lpstr>Model Building:</vt:lpstr>
      <vt:lpstr>i) LinearRegressor:</vt:lpstr>
      <vt:lpstr>i) RandomForestRegressor:</vt:lpstr>
      <vt:lpstr>ii) XGBRegressor:</vt:lpstr>
      <vt:lpstr>iii)ExtraTreesRegressor:</vt:lpstr>
      <vt:lpstr>iv) GradientBoostingRegressor:</vt:lpstr>
      <vt:lpstr>v) DecisionTreeRegressor:</vt:lpstr>
      <vt:lpstr>vi) KNN:</vt:lpstr>
      <vt:lpstr>vii) AdaBoostRegressor :</vt:lpstr>
      <vt:lpstr>Hyper Parameter Tunning:</vt:lpstr>
      <vt:lpstr>Hyper Parameter Tunning:</vt:lpstr>
      <vt:lpstr>Saving the model and predictions using saved model:</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Rahul M</dc:creator>
  <cp:lastModifiedBy>Rahul M</cp:lastModifiedBy>
  <cp:revision>17</cp:revision>
  <dcterms:created xsi:type="dcterms:W3CDTF">2021-10-01T13:22:47Z</dcterms:created>
  <dcterms:modified xsi:type="dcterms:W3CDTF">2023-01-12T17:02:14Z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